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0" r:id="rId3"/>
    <p:sldId id="269" r:id="rId4"/>
    <p:sldId id="259" r:id="rId5"/>
    <p:sldId id="260" r:id="rId6"/>
    <p:sldId id="261" r:id="rId7"/>
    <p:sldId id="271" r:id="rId8"/>
    <p:sldId id="274" r:id="rId9"/>
    <p:sldId id="272" r:id="rId10"/>
    <p:sldId id="273" r:id="rId11"/>
    <p:sldId id="275" r:id="rId12"/>
    <p:sldId id="268" r:id="rId13"/>
  </p:sldIdLst>
  <p:sldSz cx="12192000" cy="6858000"/>
  <p:notesSz cx="6858000" cy="9144000"/>
  <p:embeddedFontLst>
    <p:embeddedFont>
      <p:font typeface="Arial Black" pitchFamily="34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64F7C5-7718-4E4B-9CC4-95CBCA1518AB}">
  <a:tblStyle styleId="{3964F7C5-7718-4E4B-9CC4-95CBCA1518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B"/>
          </a:solidFill>
        </a:fill>
      </a:tcStyle>
    </a:wholeTbl>
    <a:band1H>
      <a:tcTxStyle b="off" i="off"/>
      <a:tcStyle>
        <a:tcBdr/>
        <a:fill>
          <a:solidFill>
            <a:srgbClr val="CACDD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DD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b6b2a1e5b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2" name="Google Shape;222;gfb6b2a1e5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9800" y="987425"/>
            <a:ext cx="39321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BE6"/>
              </a:buClr>
              <a:buSzPts val="1800"/>
              <a:buChar char="■"/>
              <a:defRPr sz="1800"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FCC46"/>
              </a:buClr>
              <a:buSzPts val="16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879C"/>
              </a:buClr>
              <a:buSzPts val="1400"/>
              <a:buFont typeface="Arial"/>
              <a:buChar char="■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BE6"/>
              </a:buClr>
              <a:buSzPts val="12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16" y="1781107"/>
            <a:ext cx="971998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06116" y="196684"/>
            <a:ext cx="110429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14136" y="2349500"/>
            <a:ext cx="11042902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 sz="2000">
                <a:solidFill>
                  <a:srgbClr val="3F3F3F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■"/>
              <a:defRPr sz="1800">
                <a:solidFill>
                  <a:srgbClr val="3F3F3F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 sz="1200">
                <a:solidFill>
                  <a:srgbClr val="3F3F3F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06400" y="196684"/>
            <a:ext cx="11042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53822" y="2349500"/>
            <a:ext cx="5400000" cy="3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16" y="1781107"/>
            <a:ext cx="971998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06116" y="2349499"/>
            <a:ext cx="5400000" cy="361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■"/>
              <a:defRPr sz="1000">
                <a:solidFill>
                  <a:srgbClr val="3F3F3F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748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16" y="1781107"/>
            <a:ext cx="971998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07704" y="1966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07703" y="2194507"/>
            <a:ext cx="540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07703" y="3074566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 sz="1800">
                <a:solidFill>
                  <a:srgbClr val="3F3F3F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456362" y="2194507"/>
            <a:ext cx="53999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457038" y="3074566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 sz="1800">
                <a:solidFill>
                  <a:srgbClr val="3F3F3F"/>
                </a:solidFill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Char char="■"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4161404" y="-1015433"/>
            <a:ext cx="386919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">
  <p:cSld name="1 COLONNE 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9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9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9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INT" type="title">
  <p:cSld name="PAGE 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8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7088"/>
            <a:ext cx="12192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8"/>
          <p:cNvSpPr txBox="1">
            <a:spLocks noGrp="1"/>
          </p:cNvSpPr>
          <p:nvPr>
            <p:ph type="ctrTitle"/>
          </p:nvPr>
        </p:nvSpPr>
        <p:spPr>
          <a:xfrm>
            <a:off x="706580" y="1122363"/>
            <a:ext cx="1098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8"/>
          <p:cNvSpPr txBox="1">
            <a:spLocks noGrp="1"/>
          </p:cNvSpPr>
          <p:nvPr>
            <p:ph type="subTitle" idx="1"/>
          </p:nvPr>
        </p:nvSpPr>
        <p:spPr>
          <a:xfrm>
            <a:off x="706582" y="3602038"/>
            <a:ext cx="10980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CB46"/>
              </a:buClr>
              <a:buSzPts val="2400"/>
              <a:buFont typeface="Arial"/>
              <a:buNone/>
              <a:defRPr sz="2400">
                <a:solidFill>
                  <a:srgbClr val="AFCB46"/>
                </a:solidFill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7" r:id="rId5"/>
    <p:sldLayoutId id="2147483658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networkopen/fullarticle/27200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amanetwork.com/journals/jamanetworkopen/fullarticle/2740786?resultClick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senate-bill/578/text/pl?overview=clos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hud.regulatory.mxn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189" b="9190"/>
          <a:stretch/>
        </p:blipFill>
        <p:spPr>
          <a:xfrm>
            <a:off x="5830934" y="0"/>
            <a:ext cx="8685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575092" y="3766219"/>
            <a:ext cx="552090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000" dirty="0" smtClean="0"/>
              <a:t>Food Allergens – Protecting Allergic Consumers and Preventing Recalls</a:t>
            </a:r>
            <a:endParaRPr sz="4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75092" y="5544887"/>
            <a:ext cx="4975476" cy="91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CB46"/>
              </a:buClr>
              <a:buSzPts val="1600"/>
              <a:buFont typeface="Arial"/>
              <a:buNone/>
            </a:pPr>
            <a:r>
              <a:rPr lang="en-US" dirty="0" smtClean="0">
                <a:solidFill>
                  <a:srgbClr val="AFCB46"/>
                </a:solidFill>
              </a:rPr>
              <a:t>January 27, 2022</a:t>
            </a:r>
            <a:endParaRPr dirty="0"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92" y="412750"/>
            <a:ext cx="3806110" cy="152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Allergen Training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Courses</a:t>
            </a:r>
          </a:p>
          <a:p>
            <a:r>
              <a:rPr lang="en-US" dirty="0" smtClean="0"/>
              <a:t>Online self-paced training</a:t>
            </a:r>
          </a:p>
          <a:p>
            <a:r>
              <a:rPr lang="en-US" dirty="0" smtClean="0"/>
              <a:t>Customized Courses on site or virtual specific to your allergen control plan</a:t>
            </a:r>
          </a:p>
          <a:p>
            <a:r>
              <a:rPr lang="en-US" dirty="0" smtClean="0"/>
              <a:t>Testing for Competency</a:t>
            </a:r>
          </a:p>
          <a:p>
            <a:r>
              <a:rPr lang="en-US" dirty="0" smtClean="0"/>
              <a:t>At line label change procedure training to demonstrate competency</a:t>
            </a:r>
          </a:p>
          <a:p>
            <a:r>
              <a:rPr lang="en-US" dirty="0" smtClean="0"/>
              <a:t>Maintaining Documentation Records to demonstrate to an inspector, auditor or customer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Mérieux NutriSciences can offer allergen training, consultants to assist with allergen validation studies, labeling experts and allergen program auditing services to assist companies.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Groups, Games &amp; Prizes!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125" y="1102659"/>
            <a:ext cx="11043000" cy="4515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Breakout Discussion Groups </a:t>
            </a:r>
            <a:r>
              <a:rPr lang="en-US" sz="2400" dirty="0" smtClean="0"/>
              <a:t>(~25 minutes):</a:t>
            </a:r>
          </a:p>
          <a:p>
            <a:pPr marL="558800" indent="-101600">
              <a:buClrTx/>
              <a:buAutoNum type="arabicParenR"/>
            </a:pPr>
            <a:r>
              <a:rPr lang="en-US" i="1" dirty="0" smtClean="0"/>
              <a:t> </a:t>
            </a:r>
            <a:r>
              <a:rPr lang="en-US" b="1" i="1" dirty="0" smtClean="0"/>
              <a:t>Preventive Controls at the Site</a:t>
            </a:r>
            <a:r>
              <a:rPr lang="en-US" i="1" dirty="0" smtClean="0"/>
              <a:t>:</a:t>
            </a:r>
          </a:p>
          <a:p>
            <a:pPr marL="1016000" lvl="1" indent="-325438">
              <a:buFont typeface="Wingdings" pitchFamily="2" charset="2"/>
              <a:buChar char="Ø"/>
            </a:pPr>
            <a:r>
              <a:rPr lang="en-US" i="1" dirty="0" smtClean="0"/>
              <a:t>SQF Team Facilitates your Questions – Tammie Van Buren, Adam Friedlander</a:t>
            </a:r>
          </a:p>
          <a:p>
            <a:pPr marL="1016000" lvl="1" indent="-325438">
              <a:buFont typeface="Wingdings" pitchFamily="2" charset="2"/>
              <a:buChar char="Ø"/>
            </a:pPr>
            <a:r>
              <a:rPr lang="en-US" i="1" dirty="0" err="1" smtClean="0"/>
              <a:t>Merieux</a:t>
            </a:r>
            <a:r>
              <a:rPr lang="en-US" i="1" dirty="0" smtClean="0"/>
              <a:t> </a:t>
            </a:r>
            <a:r>
              <a:rPr lang="en-US" i="1" dirty="0" err="1" smtClean="0"/>
              <a:t>NutriSciences</a:t>
            </a:r>
            <a:r>
              <a:rPr lang="en-US" i="1" dirty="0" smtClean="0"/>
              <a:t> Team - John Kern, Tracie Sheehan, Martin </a:t>
            </a:r>
            <a:r>
              <a:rPr lang="en-US" i="1" dirty="0" err="1" smtClean="0"/>
              <a:t>Fowell</a:t>
            </a:r>
            <a:endParaRPr lang="en-US" dirty="0" smtClean="0"/>
          </a:p>
          <a:p>
            <a:pPr indent="0">
              <a:buNone/>
            </a:pPr>
            <a:r>
              <a:rPr lang="en-US" i="1" dirty="0" smtClean="0"/>
              <a:t>2) </a:t>
            </a:r>
            <a:r>
              <a:rPr lang="en-US" b="1" i="1" dirty="0" smtClean="0"/>
              <a:t>Labeling Preventive Controls</a:t>
            </a:r>
            <a:r>
              <a:rPr lang="en-US" i="1" dirty="0" smtClean="0"/>
              <a:t>:</a:t>
            </a:r>
          </a:p>
          <a:p>
            <a:pPr lvl="1" indent="-223838">
              <a:buFont typeface="Wingdings" pitchFamily="2" charset="2"/>
              <a:buChar char="Ø"/>
            </a:pPr>
            <a:r>
              <a:rPr lang="en-US" i="1" dirty="0" smtClean="0"/>
              <a:t> SQF Team Facilitates your Questions – Hilary </a:t>
            </a:r>
            <a:r>
              <a:rPr lang="en-US" i="1" dirty="0" err="1" smtClean="0"/>
              <a:t>Thesmar</a:t>
            </a:r>
            <a:r>
              <a:rPr lang="en-US" i="1" dirty="0" smtClean="0"/>
              <a:t>, Leann </a:t>
            </a:r>
            <a:r>
              <a:rPr lang="en-US" i="1" dirty="0" err="1" smtClean="0"/>
              <a:t>Chuboff</a:t>
            </a:r>
            <a:endParaRPr lang="en-US" i="1" dirty="0" smtClean="0"/>
          </a:p>
          <a:p>
            <a:pPr lvl="1" indent="-223838">
              <a:buFont typeface="Wingdings" pitchFamily="2" charset="2"/>
              <a:buChar char="Ø"/>
            </a:pPr>
            <a:r>
              <a:rPr lang="en-US" i="1" dirty="0" smtClean="0"/>
              <a:t> </a:t>
            </a:r>
            <a:r>
              <a:rPr lang="en-US" i="1" dirty="0" err="1" smtClean="0"/>
              <a:t>Merieux</a:t>
            </a:r>
            <a:r>
              <a:rPr lang="en-US" i="1" dirty="0" smtClean="0"/>
              <a:t> </a:t>
            </a:r>
            <a:r>
              <a:rPr lang="en-US" i="1" dirty="0" err="1" smtClean="0"/>
              <a:t>NutriSciences</a:t>
            </a:r>
            <a:r>
              <a:rPr lang="en-US" i="1" dirty="0" smtClean="0"/>
              <a:t> Team - Stephanie Wilkins, Jennifer </a:t>
            </a:r>
            <a:r>
              <a:rPr lang="en-US" i="1" dirty="0" err="1" smtClean="0"/>
              <a:t>Kaupp</a:t>
            </a:r>
            <a:endParaRPr lang="en-US" dirty="0" smtClean="0"/>
          </a:p>
          <a:p>
            <a:pPr indent="0">
              <a:buNone/>
            </a:pPr>
            <a:r>
              <a:rPr lang="en-US" i="1" dirty="0" smtClean="0"/>
              <a:t>3) </a:t>
            </a:r>
            <a:r>
              <a:rPr lang="en-US" b="1" i="1" dirty="0" smtClean="0"/>
              <a:t>Allergen</a:t>
            </a:r>
            <a:r>
              <a:rPr lang="en-US" i="1" dirty="0" smtClean="0"/>
              <a:t> </a:t>
            </a:r>
            <a:r>
              <a:rPr lang="en-US" b="1" i="1" dirty="0" smtClean="0"/>
              <a:t>Testing </a:t>
            </a:r>
            <a:r>
              <a:rPr lang="en-US" b="1" i="1" smtClean="0"/>
              <a:t>&amp; Training</a:t>
            </a:r>
            <a:r>
              <a:rPr lang="en-US" i="1" smtClean="0"/>
              <a:t>: </a:t>
            </a:r>
            <a:endParaRPr lang="en-US" i="1" dirty="0" smtClean="0"/>
          </a:p>
          <a:p>
            <a:pPr lvl="1" indent="-223838">
              <a:buFont typeface="Wingdings" pitchFamily="2" charset="2"/>
              <a:buChar char="Ø"/>
            </a:pPr>
            <a:r>
              <a:rPr lang="en-US" i="1" dirty="0" smtClean="0"/>
              <a:t>SQF Team Facilitates your Questions – Kristie </a:t>
            </a:r>
            <a:r>
              <a:rPr lang="en-US" i="1" dirty="0" err="1" smtClean="0"/>
              <a:t>Grzywinski</a:t>
            </a:r>
            <a:r>
              <a:rPr lang="en-US" i="1" dirty="0" smtClean="0"/>
              <a:t>, Ashley </a:t>
            </a:r>
            <a:r>
              <a:rPr lang="en-US" i="1" dirty="0" err="1" smtClean="0"/>
              <a:t>Eisenbeiser</a:t>
            </a:r>
            <a:endParaRPr lang="en-US" i="1" dirty="0" smtClean="0"/>
          </a:p>
          <a:p>
            <a:pPr lvl="1" indent="-223838">
              <a:buFont typeface="Wingdings" pitchFamily="2" charset="2"/>
              <a:buChar char="Ø"/>
            </a:pPr>
            <a:r>
              <a:rPr lang="en-US" i="1" dirty="0" err="1" smtClean="0"/>
              <a:t>Merieux</a:t>
            </a:r>
            <a:r>
              <a:rPr lang="en-US" i="1" dirty="0" smtClean="0"/>
              <a:t> </a:t>
            </a:r>
            <a:r>
              <a:rPr lang="en-US" i="1" dirty="0" err="1" smtClean="0"/>
              <a:t>NutriSciences</a:t>
            </a:r>
            <a:r>
              <a:rPr lang="en-US" i="1" dirty="0" smtClean="0"/>
              <a:t> Team -</a:t>
            </a:r>
            <a:r>
              <a:rPr lang="en-US" dirty="0" smtClean="0"/>
              <a:t> </a:t>
            </a:r>
            <a:r>
              <a:rPr lang="en-US" i="1" dirty="0" smtClean="0"/>
              <a:t>Steve Oswald, Walt </a:t>
            </a:r>
            <a:r>
              <a:rPr lang="en-US" i="1" dirty="0" err="1" smtClean="0"/>
              <a:t>Brandl</a:t>
            </a:r>
            <a:endParaRPr lang="en-US" dirty="0" smtClean="0"/>
          </a:p>
          <a:p>
            <a:pPr>
              <a:buNone/>
            </a:pPr>
            <a:r>
              <a:rPr lang="en-US" sz="2400" b="1" dirty="0" smtClean="0"/>
              <a:t>Games &amp; Prizes: </a:t>
            </a:r>
            <a:r>
              <a:rPr lang="en-US" dirty="0" smtClean="0"/>
              <a:t>after participation in the breakout discussions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0" y="4160588"/>
            <a:ext cx="12191999" cy="115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7000"/>
              <a:buFont typeface="Arial Black"/>
              <a:buNone/>
            </a:pPr>
            <a:r>
              <a:rPr lang="fr-FR" sz="7000" dirty="0"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  <a:endParaRPr sz="7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815" y="671239"/>
            <a:ext cx="5182368" cy="208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0000" y="3429000"/>
            <a:ext cx="971998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ctrTitle"/>
          </p:nvPr>
        </p:nvSpPr>
        <p:spPr>
          <a:xfrm>
            <a:off x="706575" y="100375"/>
            <a:ext cx="109800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ct val="73333"/>
              <a:buFont typeface="Arial"/>
              <a:buNone/>
            </a:pPr>
            <a:r>
              <a:rPr lang="fr-FR" sz="4400" dirty="0"/>
              <a:t>AGENDA</a:t>
            </a:r>
            <a:endParaRPr sz="4400" dirty="0"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05973" y="861804"/>
            <a:ext cx="6608625" cy="4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4488" lvl="1" indent="-2333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Global Allergen Overview</a:t>
            </a:r>
          </a:p>
          <a:p>
            <a:pPr marL="344488" lvl="1" indent="-2333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US Faster Act &amp; Sesame Seeds</a:t>
            </a:r>
          </a:p>
          <a:p>
            <a:pPr marL="344488" lvl="1" indent="-2333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Preventive Controls for Allergens</a:t>
            </a:r>
          </a:p>
          <a:p>
            <a:pPr marL="344488" lvl="1" indent="-2333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Choose a Breakout Session:</a:t>
            </a:r>
          </a:p>
          <a:p>
            <a:pPr marL="1082675" lvl="2" indent="-514350" algn="l">
              <a:spcBef>
                <a:spcPts val="1000"/>
              </a:spcBef>
              <a:buClr>
                <a:schemeClr val="lt1"/>
              </a:buClr>
              <a:buSzPct val="100000"/>
              <a:buFont typeface="+mj-lt"/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Preventive Controls at the Site</a:t>
            </a:r>
          </a:p>
          <a:p>
            <a:pPr marL="1082675" lvl="2" indent="-514350" algn="l">
              <a:spcBef>
                <a:spcPts val="1000"/>
              </a:spcBef>
              <a:buClr>
                <a:schemeClr val="lt1"/>
              </a:buClr>
              <a:buSzPct val="100000"/>
              <a:buFont typeface="+mj-lt"/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Labeling Preventive Controls</a:t>
            </a:r>
          </a:p>
          <a:p>
            <a:pPr marL="1082675" lvl="2" indent="-514350" algn="l">
              <a:spcBef>
                <a:spcPts val="1000"/>
              </a:spcBef>
              <a:buClr>
                <a:schemeClr val="lt1"/>
              </a:buClr>
              <a:buSzPct val="100000"/>
              <a:buFont typeface="+mj-lt"/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Allergen Testing &amp; Training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MXNS leads Breakout Recap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SQF leads Trivia Game</a:t>
            </a:r>
          </a:p>
          <a:p>
            <a:pPr marL="344488" lvl="0" indent="-2333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4294967295"/>
          </p:nvPr>
        </p:nvSpPr>
        <p:spPr>
          <a:xfrm>
            <a:off x="11739563" y="6269038"/>
            <a:ext cx="452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2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6" descr="Twin Blue Marbles"/>
          <p:cNvPicPr preferRelativeResize="0"/>
          <p:nvPr/>
        </p:nvPicPr>
        <p:blipFill rotWithShape="1">
          <a:blip r:embed="rId3">
            <a:alphaModFix/>
          </a:blip>
          <a:srcRect l="16209" r="16992"/>
          <a:stretch/>
        </p:blipFill>
        <p:spPr>
          <a:xfrm>
            <a:off x="7611036" y="0"/>
            <a:ext cx="458096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b6b2a1e5b_0_93"/>
          <p:cNvSpPr txBox="1"/>
          <p:nvPr/>
        </p:nvSpPr>
        <p:spPr>
          <a:xfrm>
            <a:off x="6552350" y="4899950"/>
            <a:ext cx="743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fb6b2a1e5b_0_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lnSpc>
                <a:spcPct val="90000"/>
              </a:lnSpc>
            </a:pPr>
            <a:r>
              <a:rPr lang="en-US" dirty="0" smtClean="0"/>
              <a:t>“Emerging” Allergens &amp; Prevalence Research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14125" y="1185351"/>
            <a:ext cx="5325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Current U.S. “Big Eight”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226750" y="1833051"/>
            <a:ext cx="5325600" cy="346709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Peanut (2.2%)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Milk (1.9%)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Shellfish (1.3%)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Tree nuts  (1.2%)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Egg (0.9%)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Fish (0.6%)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Wheat (0.5%)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Soy (0.5%)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875867" y="1185351"/>
            <a:ext cx="6189216" cy="6477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Allergens Regulated outside US: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717483" y="1695113"/>
            <a:ext cx="5347600" cy="43641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Sesame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(0.2%)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Mustard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Triticale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Cereals with Gluten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Buckwheat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Celery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Lupin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Bee Pollen/ Propolis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Royal Jelly 	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Mango 	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Peach 	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Pork 	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Tomato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350" y="530015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U.S. Prevalence Data References:</a:t>
            </a:r>
          </a:p>
          <a:p>
            <a:r>
              <a:rPr lang="en-US" sz="1000" dirty="0" smtClean="0"/>
              <a:t>Gupta RS, et al. Prevalence and Severity of Food Allergies Among US Adults. JAMA Network </a:t>
            </a:r>
            <a:r>
              <a:rPr lang="en-US" sz="1000" dirty="0" smtClean="0">
                <a:hlinkClick r:id="rId3"/>
              </a:rPr>
              <a:t>https://jamanetwork.com/journals/jamanetworkopen/fullarticle/2720064</a:t>
            </a:r>
            <a:endParaRPr lang="en-US" sz="1000" dirty="0" smtClean="0"/>
          </a:p>
          <a:p>
            <a:r>
              <a:rPr lang="en-US" sz="1000" dirty="0" smtClean="0"/>
              <a:t>Warren CM, Chadha et all, Prevalence and Severity of Sesame Allergy in the United States. JAMA Network </a:t>
            </a:r>
            <a:r>
              <a:rPr lang="en-US" sz="1000" dirty="0" smtClean="0">
                <a:hlinkClick r:id="rId4"/>
              </a:rPr>
              <a:t>https://jamanetwork.com/journals/jamanetworkopen/fullarticle/2740786?resultClick=3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Sesame recently added by U.S. Congress Faster Act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Public Law No: 117-11 (04/23/2021)</a:t>
            </a:r>
          </a:p>
          <a:p>
            <a:r>
              <a:rPr lang="en-US" dirty="0" smtClean="0"/>
              <a:t>Insert “sesame” as a major food allergen in the FD&amp;C Act Section 201(qq)(1)</a:t>
            </a:r>
          </a:p>
          <a:p>
            <a:r>
              <a:rPr lang="en-US" dirty="0" smtClean="0"/>
              <a:t>Applies to any food introduced into interstate commerce on or after January 1, 2023</a:t>
            </a:r>
          </a:p>
          <a:p>
            <a:r>
              <a:rPr lang="en-US" dirty="0" smtClean="0"/>
              <a:t>Health &amp; Human Services must report to Congress in 18 months on:</a:t>
            </a:r>
          </a:p>
          <a:p>
            <a:pPr lvl="1"/>
            <a:r>
              <a:rPr lang="en-US" dirty="0" smtClean="0"/>
              <a:t>Prevalence and severity of food allergies</a:t>
            </a:r>
          </a:p>
          <a:p>
            <a:pPr lvl="1"/>
            <a:r>
              <a:rPr lang="en-US" dirty="0" smtClean="0"/>
              <a:t>Development of food allergy diagnostics</a:t>
            </a:r>
          </a:p>
          <a:p>
            <a:pPr lvl="1"/>
            <a:r>
              <a:rPr lang="en-US" dirty="0" smtClean="0"/>
              <a:t>Prevention of the onset of food allergies</a:t>
            </a:r>
          </a:p>
          <a:p>
            <a:pPr lvl="1"/>
            <a:r>
              <a:rPr lang="en-US" dirty="0" smtClean="0"/>
              <a:t>Reduction of the risk of living with food allergies</a:t>
            </a:r>
          </a:p>
          <a:p>
            <a:pPr lvl="1"/>
            <a:r>
              <a:rPr lang="en-US" dirty="0" smtClean="0"/>
              <a:t>Development of new therapies to prevent, treat, cure and manage food allergies</a:t>
            </a:r>
          </a:p>
          <a:p>
            <a:pPr lvl="1"/>
            <a:r>
              <a:rPr lang="en-US" dirty="0" smtClean="0"/>
              <a:t>Recommendations for the </a:t>
            </a:r>
            <a:r>
              <a:rPr lang="en-US" u="sng" dirty="0" smtClean="0"/>
              <a:t>evidence-based modification</a:t>
            </a:r>
            <a:r>
              <a:rPr lang="en-US" dirty="0" smtClean="0"/>
              <a:t> of the list of major food allergens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6533" y="5950100"/>
            <a:ext cx="996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dirty="0" smtClean="0">
                <a:hlinkClick r:id="rId3"/>
              </a:rPr>
              <a:t>https://www.congress.gov/bill/117th-congress/senate-bill/578/text/pl?overview=closed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Globally Sesame Regulated as a Major Allergen in 30 Other Countries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449301" y="2032001"/>
            <a:ext cx="5400000" cy="36114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North Macedonia 	</a:t>
            </a:r>
          </a:p>
          <a:p>
            <a:pPr lvl="1"/>
            <a:r>
              <a:rPr lang="en-US" sz="1800" dirty="0" smtClean="0"/>
              <a:t>Norway 	</a:t>
            </a:r>
          </a:p>
          <a:p>
            <a:pPr lvl="1"/>
            <a:r>
              <a:rPr lang="en-US" sz="1800" dirty="0" smtClean="0"/>
              <a:t>Switzerland 	</a:t>
            </a:r>
          </a:p>
          <a:p>
            <a:pPr lvl="1"/>
            <a:r>
              <a:rPr lang="en-US" sz="1800" dirty="0" smtClean="0"/>
              <a:t>Sweden 	</a:t>
            </a:r>
          </a:p>
          <a:p>
            <a:pPr lvl="1"/>
            <a:r>
              <a:rPr lang="en-US" sz="1800" dirty="0" smtClean="0"/>
              <a:t>Scotland 	</a:t>
            </a:r>
          </a:p>
          <a:p>
            <a:pPr lvl="1"/>
            <a:r>
              <a:rPr lang="en-US" sz="1800" dirty="0" smtClean="0"/>
              <a:t>Ukraine 	</a:t>
            </a:r>
          </a:p>
          <a:p>
            <a:pPr lvl="1"/>
            <a:r>
              <a:rPr lang="en-US" sz="1800" dirty="0" smtClean="0"/>
              <a:t>Turkey 	</a:t>
            </a:r>
            <a:endParaRPr lang="en-US" sz="1800"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5</a:t>
            </a:fld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47705" y="2032000"/>
            <a:ext cx="6627228" cy="3611377"/>
          </a:xfrm>
        </p:spPr>
        <p:txBody>
          <a:bodyPr/>
          <a:lstStyle/>
          <a:p>
            <a:pPr lvl="1"/>
            <a:r>
              <a:rPr lang="en-US" sz="1800" dirty="0" smtClean="0"/>
              <a:t>Canada</a:t>
            </a:r>
          </a:p>
          <a:p>
            <a:pPr lvl="1"/>
            <a:r>
              <a:rPr lang="en-US" sz="1800" dirty="0" smtClean="0"/>
              <a:t>European Union (12 Countries)</a:t>
            </a:r>
          </a:p>
          <a:p>
            <a:pPr lvl="1"/>
            <a:r>
              <a:rPr lang="en-US" sz="1800" dirty="0" smtClean="0"/>
              <a:t>Australia</a:t>
            </a:r>
          </a:p>
          <a:p>
            <a:pPr lvl="1"/>
            <a:r>
              <a:rPr lang="en-US" sz="1800" dirty="0" smtClean="0"/>
              <a:t>New Zealand</a:t>
            </a:r>
          </a:p>
          <a:p>
            <a:pPr lvl="1"/>
            <a:r>
              <a:rPr lang="en-US" sz="1800" dirty="0" smtClean="0"/>
              <a:t>Taiwan</a:t>
            </a:r>
          </a:p>
          <a:p>
            <a:pPr lvl="1"/>
            <a:r>
              <a:rPr lang="en-US" sz="1800" dirty="0" smtClean="0"/>
              <a:t>GSO – Saudi Arabia, UAE, Oman, Qatar, Yemen (5) </a:t>
            </a:r>
          </a:p>
          <a:p>
            <a:pPr lvl="1"/>
            <a:r>
              <a:rPr lang="en-US" sz="1800" dirty="0" smtClean="0"/>
              <a:t>Iceland</a:t>
            </a:r>
          </a:p>
          <a:p>
            <a:pPr lvl="1"/>
            <a:r>
              <a:rPr lang="en-US" sz="1800" dirty="0" smtClean="0"/>
              <a:t>Liechtenstein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400"/>
            </a:pPr>
            <a:r>
              <a:rPr lang="en-US" dirty="0" smtClean="0"/>
              <a:t>Global Allergen Recall Data</a:t>
            </a:r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4294967295"/>
          </p:nvPr>
        </p:nvSpPr>
        <p:spPr>
          <a:xfrm>
            <a:off x="11739563" y="6269038"/>
            <a:ext cx="452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6</a:t>
            </a:fld>
            <a:endParaRPr dirty="0"/>
          </a:p>
        </p:txBody>
      </p:sp>
      <p:pic>
        <p:nvPicPr>
          <p:cNvPr id="9" name="Picture 2" descr="https://safetyhud.regulatory.mxns.com/img/logo/safety_HUD_logo_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03067" y="0"/>
            <a:ext cx="4588933" cy="1584353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941263"/>
              </p:ext>
            </p:extLst>
          </p:nvPr>
        </p:nvGraphicFramePr>
        <p:xfrm>
          <a:off x="798220" y="4224729"/>
          <a:ext cx="3472651" cy="1632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4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7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6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 Type</a:t>
                      </a:r>
                    </a:p>
                  </a:txBody>
                  <a:tcPr marL="90990" marR="909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Recalls</a:t>
                      </a:r>
                    </a:p>
                  </a:txBody>
                  <a:tcPr marL="90990" marR="909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 Dish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/Snacks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Cereal/Bakery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5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Confectionary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Meat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Dietary Supplements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31747"/>
              </p:ext>
            </p:extLst>
          </p:nvPr>
        </p:nvGraphicFramePr>
        <p:xfrm>
          <a:off x="798220" y="1558468"/>
          <a:ext cx="3502484" cy="26495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3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2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Allergen</a:t>
                      </a:r>
                    </a:p>
                  </a:txBody>
                  <a:tcPr marL="90990" marR="909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Recalls</a:t>
                      </a:r>
                    </a:p>
                  </a:txBody>
                  <a:tcPr marL="90990" marR="909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Milk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Wheat/Gluten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Egg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Soy</a:t>
                      </a: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Tree Nuts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Peanuts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Shellfish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78" marR="9478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3880" y="1189136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2021 </a:t>
            </a:r>
            <a:r>
              <a:rPr lang="en-US" b="1" dirty="0"/>
              <a:t>Analysis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6994" t="16800" r="70662" b="4215"/>
          <a:stretch>
            <a:fillRect/>
          </a:stretch>
        </p:blipFill>
        <p:spPr bwMode="auto">
          <a:xfrm>
            <a:off x="4409250" y="1584353"/>
            <a:ext cx="6387634" cy="4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400"/>
            </a:pPr>
            <a:r>
              <a:rPr lang="en-US" sz="3200" dirty="0" smtClean="0"/>
              <a:t>Preventive Controls of Allergens in the Facility</a:t>
            </a:r>
            <a:endParaRPr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474525" y="1093694"/>
            <a:ext cx="11043000" cy="4515000"/>
          </a:xfrm>
        </p:spPr>
        <p:txBody>
          <a:bodyPr/>
          <a:lstStyle/>
          <a:p>
            <a:r>
              <a:rPr lang="en-US" sz="1800" dirty="0" smtClean="0"/>
              <a:t>Modifying Allergen Preventive Control Plans to FSMA Requirements</a:t>
            </a:r>
          </a:p>
          <a:p>
            <a:pPr lvl="1"/>
            <a:r>
              <a:rPr lang="en-US" sz="1400" dirty="0" smtClean="0"/>
              <a:t>21CFR117 Current Good Manufacturing Practices (cGMP) Compliance</a:t>
            </a:r>
          </a:p>
          <a:p>
            <a:r>
              <a:rPr lang="en-US" sz="1800" dirty="0" smtClean="0"/>
              <a:t>Modifying HACCP/HARPC Hazard Analysis &amp; Preventive Controls</a:t>
            </a:r>
          </a:p>
          <a:p>
            <a:r>
              <a:rPr lang="en-US" sz="1800" dirty="0" smtClean="0"/>
              <a:t>Modifying Ingredient Storage and Mapping Allergen Movement throughout the Facility to assure containment preventive controls</a:t>
            </a:r>
          </a:p>
          <a:p>
            <a:r>
              <a:rPr lang="en-US" sz="1800" dirty="0" smtClean="0"/>
              <a:t>Modifying allergen weighing to assure utensils do not have cross-contact</a:t>
            </a:r>
          </a:p>
          <a:p>
            <a:r>
              <a:rPr lang="en-US" sz="1800" dirty="0" smtClean="0"/>
              <a:t>Check the use of rework for allergen cross-contact</a:t>
            </a:r>
          </a:p>
          <a:p>
            <a:r>
              <a:rPr lang="en-US" sz="1800" dirty="0" smtClean="0"/>
              <a:t>Packaging Changeover Preventive Controls</a:t>
            </a:r>
          </a:p>
          <a:p>
            <a:r>
              <a:rPr lang="en-US" sz="1800" dirty="0" smtClean="0"/>
              <a:t>Audit </a:t>
            </a:r>
            <a:r>
              <a:rPr lang="en-US" sz="1800" dirty="0" smtClean="0"/>
              <a:t>Changes for allergen control (like adding sesame)</a:t>
            </a:r>
            <a:endParaRPr lang="en-US" sz="1800" dirty="0" smtClean="0"/>
          </a:p>
          <a:p>
            <a:pPr lvl="1"/>
            <a:r>
              <a:rPr lang="en-US" sz="1400" dirty="0" smtClean="0"/>
              <a:t>Internal Audit</a:t>
            </a:r>
          </a:p>
          <a:p>
            <a:pPr lvl="1"/>
            <a:r>
              <a:rPr lang="en-US" sz="1400" dirty="0" smtClean="0"/>
              <a:t>GFSI Audit</a:t>
            </a:r>
          </a:p>
          <a:p>
            <a:pPr lvl="1"/>
            <a:r>
              <a:rPr lang="en-US" sz="1400" dirty="0" smtClean="0"/>
              <a:t>Customer Audits</a:t>
            </a:r>
          </a:p>
          <a:p>
            <a:pPr lvl="1"/>
            <a:r>
              <a:rPr lang="en-US" sz="1400" dirty="0" smtClean="0"/>
              <a:t>Supplier Audits</a:t>
            </a:r>
          </a:p>
          <a:p>
            <a:pPr lvl="1"/>
            <a:r>
              <a:rPr lang="en-US" sz="1400" dirty="0" smtClean="0"/>
              <a:t>“Gluten Free” or “Allergen Free” Audits</a:t>
            </a:r>
          </a:p>
          <a:p>
            <a:pPr lvl="1"/>
            <a:endParaRPr lang="en-US" sz="1400" dirty="0" smtClean="0"/>
          </a:p>
          <a:p>
            <a:endParaRPr lang="en-US" sz="1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4294967295"/>
          </p:nvPr>
        </p:nvSpPr>
        <p:spPr>
          <a:xfrm>
            <a:off x="11739563" y="6269038"/>
            <a:ext cx="452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Preventive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Developing &amp; Updating Label Changes</a:t>
            </a:r>
          </a:p>
          <a:p>
            <a:pPr lvl="1"/>
            <a:r>
              <a:rPr lang="en-US" sz="1400" dirty="0" smtClean="0"/>
              <a:t>Supplier Questionnaires for every ingredient</a:t>
            </a:r>
          </a:p>
          <a:p>
            <a:pPr lvl="1"/>
            <a:r>
              <a:rPr lang="en-US" sz="1400" dirty="0" smtClean="0"/>
              <a:t>Consider Supplier Contracts requiring 3 month notification of label change</a:t>
            </a:r>
          </a:p>
          <a:p>
            <a:pPr lvl="1"/>
            <a:r>
              <a:rPr lang="en-US" sz="1400" dirty="0" smtClean="0"/>
              <a:t>Develop or update Ingredient Statements based on supplier data</a:t>
            </a:r>
          </a:p>
          <a:p>
            <a:pPr lvl="1"/>
            <a:r>
              <a:rPr lang="en-US" sz="1400" dirty="0" smtClean="0"/>
              <a:t>Supplemental Allergen Statements like “Contains: Peanut, Sesame”</a:t>
            </a:r>
          </a:p>
          <a:p>
            <a:pPr lvl="1"/>
            <a:r>
              <a:rPr lang="en-US" sz="1400" dirty="0" smtClean="0"/>
              <a:t>Precautionary Statement like “May contain sesame”</a:t>
            </a:r>
          </a:p>
          <a:p>
            <a:pPr lvl="1"/>
            <a:r>
              <a:rPr lang="en-US" sz="1400" dirty="0" smtClean="0"/>
              <a:t>Allergen and Gluten Free Claims and Validation Support</a:t>
            </a:r>
          </a:p>
          <a:p>
            <a:r>
              <a:rPr lang="en-US" sz="1800" dirty="0" smtClean="0"/>
              <a:t>Reviewing Labels</a:t>
            </a:r>
          </a:p>
          <a:p>
            <a:pPr lvl="1"/>
            <a:r>
              <a:rPr lang="en-US" sz="1400" dirty="0" smtClean="0"/>
              <a:t>Consider Third Party Experts to review new or updated labels (MXNS has labeling capabilities in over 100 countries)</a:t>
            </a:r>
          </a:p>
          <a:p>
            <a:pPr lvl="1"/>
            <a:r>
              <a:rPr lang="en-US" sz="1400" dirty="0" smtClean="0"/>
              <a:t>Review all labels at Receiving prior to storage or usage</a:t>
            </a:r>
          </a:p>
          <a:p>
            <a:pPr lvl="1"/>
            <a:r>
              <a:rPr lang="en-US" sz="1400" dirty="0" smtClean="0"/>
              <a:t>Review all labels at packaging changeover – most common cause of recalls</a:t>
            </a:r>
          </a:p>
          <a:p>
            <a:pPr lvl="1"/>
            <a:r>
              <a:rPr lang="en-US" sz="1400" dirty="0" smtClean="0"/>
              <a:t>For packaging with inner allergen labels and outer allergen labels like snacks – assure labeling matches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Allergen Testing Preventive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3840" indent="-243840"/>
            <a:r>
              <a:rPr lang="en-US" dirty="0" smtClean="0"/>
              <a:t>Conducting Allergen Cleaning Validation </a:t>
            </a:r>
            <a:r>
              <a:rPr lang="en-US" dirty="0" smtClean="0"/>
              <a:t>Studies</a:t>
            </a:r>
          </a:p>
          <a:p>
            <a:pPr marL="243840" indent="-243840"/>
            <a:endParaRPr lang="en-US" dirty="0" smtClean="0"/>
          </a:p>
          <a:p>
            <a:pPr marL="243840" indent="-243840"/>
            <a:r>
              <a:rPr lang="en-US" dirty="0" smtClean="0"/>
              <a:t>For ISO 17025 compliance in the allergen food safety world, proficiency testing must be interpreted carefully and objectively due to </a:t>
            </a:r>
          </a:p>
          <a:p>
            <a:pPr marL="838200" lvl="1" indent="-226695"/>
            <a:r>
              <a:rPr lang="en-US" sz="2000" dirty="0" smtClean="0"/>
              <a:t>Matrix variations</a:t>
            </a:r>
          </a:p>
          <a:p>
            <a:pPr marL="838200" lvl="1" indent="-226695"/>
            <a:r>
              <a:rPr lang="en-US" sz="2000" dirty="0" smtClean="0"/>
              <a:t>Kit limitations</a:t>
            </a:r>
          </a:p>
          <a:p>
            <a:pPr marL="838200" lvl="1" indent="-226695"/>
            <a:endParaRPr lang="en-US" sz="2000" dirty="0" smtClean="0"/>
          </a:p>
          <a:p>
            <a:pPr marL="243840" indent="-243840"/>
            <a:r>
              <a:rPr lang="en-US" dirty="0" smtClean="0"/>
              <a:t>In the absence of suitable proficiency testing options what is the lab doing instead?</a:t>
            </a:r>
          </a:p>
          <a:p>
            <a:pPr marL="838200" lvl="1" indent="-226695"/>
            <a:r>
              <a:rPr lang="en-US" sz="2000" dirty="0" smtClean="0"/>
              <a:t>Round robin testing?</a:t>
            </a:r>
          </a:p>
          <a:p>
            <a:pPr marL="838200" lvl="1" indent="-226695"/>
            <a:r>
              <a:rPr lang="en-US" sz="2000" dirty="0" smtClean="0"/>
              <a:t>Blind internal spikes?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MxNS New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479"/>
      </a:accent1>
      <a:accent2>
        <a:srgbClr val="00ABE6"/>
      </a:accent2>
      <a:accent3>
        <a:srgbClr val="AECC45"/>
      </a:accent3>
      <a:accent4>
        <a:srgbClr val="06889D"/>
      </a:accent4>
      <a:accent5>
        <a:srgbClr val="55A932"/>
      </a:accent5>
      <a:accent6>
        <a:srgbClr val="00742C"/>
      </a:accent6>
      <a:hlink>
        <a:srgbClr val="094478"/>
      </a:hlink>
      <a:folHlink>
        <a:srgbClr val="00AE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777</Words>
  <Application>Microsoft Office PowerPoint</Application>
  <PresentationFormat>Custom</PresentationFormat>
  <Paragraphs>165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Work Sans</vt:lpstr>
      <vt:lpstr>Thème Office</vt:lpstr>
      <vt:lpstr>Food Allergens – Protecting Allergic Consumers and Preventing Recalls</vt:lpstr>
      <vt:lpstr>AGENDA</vt:lpstr>
      <vt:lpstr>“Emerging” Allergens &amp; Prevalence Research</vt:lpstr>
      <vt:lpstr>Sesame recently added by U.S. Congress Faster Act</vt:lpstr>
      <vt:lpstr>Globally Sesame Regulated as a Major Allergen in 30 Other Countries</vt:lpstr>
      <vt:lpstr>Global Allergen Recall Data</vt:lpstr>
      <vt:lpstr>Preventive Controls of Allergens in the Facility</vt:lpstr>
      <vt:lpstr>Labeling Preventive Controls</vt:lpstr>
      <vt:lpstr>Allergen Testing Preventive Controls</vt:lpstr>
      <vt:lpstr>Employee Allergen Training Requirements</vt:lpstr>
      <vt:lpstr>Breakout Groups, Games &amp; Prizes!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 ipsum dolor  sit</dc:title>
  <dc:creator>Tracie Sheehan</dc:creator>
  <cp:lastModifiedBy>us_shetra</cp:lastModifiedBy>
  <cp:revision>50</cp:revision>
  <dcterms:modified xsi:type="dcterms:W3CDTF">2022-01-26T17:49:06Z</dcterms:modified>
</cp:coreProperties>
</file>